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277" r:id="rId5"/>
    <p:sldId id="372" r:id="rId6"/>
    <p:sldId id="260" r:id="rId7"/>
    <p:sldId id="268" r:id="rId8"/>
    <p:sldId id="360" r:id="rId9"/>
    <p:sldId id="369" r:id="rId10"/>
    <p:sldId id="373" r:id="rId11"/>
    <p:sldId id="271" r:id="rId12"/>
  </p:sldIdLst>
  <p:sldSz cx="12192000" cy="6858000"/>
  <p:notesSz cx="12192000" cy="6858000"/>
  <p:custDataLst>
    <p:tags r:id="rId1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13"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9" autoAdjust="0"/>
    <p:restoredTop sz="86635" autoAdjust="0"/>
  </p:normalViewPr>
  <p:slideViewPr>
    <p:cSldViewPr showGuides="1">
      <p:cViewPr varScale="1">
        <p:scale>
          <a:sx n="99" d="100"/>
          <a:sy n="99" d="100"/>
        </p:scale>
        <p:origin x="780" y="90"/>
      </p:cViewPr>
      <p:guideLst>
        <p:guide orient="horz" pos="2813"/>
        <p:guide pos="21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900"/>
            </a:lvl1pPr>
          </a:lstStyle>
          <a:p>
            <a:endParaRPr lang="zh-CN" altLang="en-US"/>
          </a:p>
        </p:txBody>
      </p:sp>
      <p:sp>
        <p:nvSpPr>
          <p:cNvPr id="3" name="日期占位符 2"/>
          <p:cNvSpPr>
            <a:spLocks noGrp="1"/>
          </p:cNvSpPr>
          <p:nvPr>
            <p:ph type="dt" sz="quarter" idx="1"/>
          </p:nvPr>
        </p:nvSpPr>
        <p:spPr>
          <a:xfrm>
            <a:off x="6905979" y="0"/>
            <a:ext cx="5283200" cy="344091"/>
          </a:xfrm>
          <a:prstGeom prst="rect">
            <a:avLst/>
          </a:prstGeom>
        </p:spPr>
        <p:txBody>
          <a:bodyPr vert="horz" lIns="91440" tIns="45720" rIns="91440" bIns="45720" rtlCol="0"/>
          <a:lstStyle>
            <a:lvl1pPr algn="r">
              <a:defRPr sz="9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6513910"/>
            <a:ext cx="5283200" cy="344090"/>
          </a:xfrm>
          <a:prstGeom prst="rect">
            <a:avLst/>
          </a:prstGeom>
        </p:spPr>
        <p:txBody>
          <a:bodyPr vert="horz" lIns="91440" tIns="45720" rIns="91440" bIns="45720" rtlCol="0" anchor="b"/>
          <a:lstStyle>
            <a:lvl1pPr algn="l">
              <a:defRPr sz="900"/>
            </a:lvl1pPr>
          </a:lstStyle>
          <a:p>
            <a:endParaRPr lang="zh-CN" altLang="en-US"/>
          </a:p>
        </p:txBody>
      </p:sp>
      <p:sp>
        <p:nvSpPr>
          <p:cNvPr id="5" name="灯片编号占位符 4"/>
          <p:cNvSpPr>
            <a:spLocks noGrp="1"/>
          </p:cNvSpPr>
          <p:nvPr>
            <p:ph type="sldNum" sz="quarter" idx="3"/>
          </p:nvPr>
        </p:nvSpPr>
        <p:spPr>
          <a:xfrm>
            <a:off x="6905979" y="6513910"/>
            <a:ext cx="5283200" cy="344090"/>
          </a:xfrm>
          <a:prstGeom prst="rect">
            <a:avLst/>
          </a:prstGeom>
        </p:spPr>
        <p:txBody>
          <a:bodyPr vert="horz" lIns="91440" tIns="45720" rIns="91440" bIns="45720" rtlCol="0" anchor="b"/>
          <a:lstStyle>
            <a:lvl1pPr algn="r">
              <a:defRPr sz="9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sz="1200" b="0" i="0" kern="1200" dirty="0">
                <a:solidFill>
                  <a:schemeClr val="tx1"/>
                </a:solidFill>
                <a:effectLst/>
                <a:latin typeface="+mn-lt"/>
                <a:ea typeface="+mn-ea"/>
                <a:cs typeface="+mn-cs"/>
              </a:rPr>
              <a:t>多专家结构</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语义混合框架用于揭示时序知识图谱的历史模式</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sz="1200" b="0" i="0" kern="1200" dirty="0">
                <a:solidFill>
                  <a:schemeClr val="tx1"/>
                </a:solidFill>
                <a:effectLst/>
                <a:latin typeface="+mn-lt"/>
                <a:ea typeface="+mn-ea"/>
                <a:cs typeface="+mn-cs"/>
              </a:rPr>
              <a:t>现有的工作要么集中在结构信息，要么集中在语义信息，忽视了整合这两种信息的潜在好处</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这些方法忽略了在处理不同类型的事件时，不同类型的信息有其自身的优势。对于历史事件，捕获重复模式，而对于非历史事件，探索进化模式。</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结构信息的缺乏导致对实体交互模式的认识不足，而语义信息的缺乏则阻碍了对实体行为的理解。如图</a:t>
            </a:r>
            <a:r>
              <a:rPr lang="en-US" altLang="zh-CN" sz="1200" b="0" i="0" kern="1200" dirty="0">
                <a:solidFill>
                  <a:schemeClr val="tx1"/>
                </a:solidFill>
                <a:effectLst/>
                <a:latin typeface="+mn-lt"/>
                <a:ea typeface="+mn-ea"/>
                <a:cs typeface="+mn-cs"/>
              </a:rPr>
              <a:t>1(b)</a:t>
            </a:r>
            <a:r>
              <a:rPr lang="zh-CN" altLang="en-US" sz="1200" b="0" i="0" kern="1200" dirty="0">
                <a:solidFill>
                  <a:schemeClr val="tx1"/>
                </a:solidFill>
                <a:effectLst/>
                <a:latin typeface="+mn-lt"/>
                <a:ea typeface="+mn-ea"/>
                <a:cs typeface="+mn-cs"/>
              </a:rPr>
              <a:t>所示，法国反复出现的“控诉”或“需求”行动可以为预测未来的“需求”行动提供信息。从“控诉”到“要求”有一个逻辑进程，但基于图形的方法只是将它们视为两个不同的关系，失去了这种推理证据</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结构信息和语义信息在应用于不同类型事件时的互补优势</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历史事件通常涉及复杂的背景，大型语言模型可以更好地捕捉这些背景</a:t>
            </a:r>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sz="1200" b="0" i="0" kern="1200" dirty="0">
                <a:solidFill>
                  <a:schemeClr val="tx1"/>
                </a:solidFill>
                <a:effectLst/>
                <a:latin typeface="+mn-lt"/>
                <a:ea typeface="+mn-ea"/>
                <a:cs typeface="+mn-cs"/>
              </a:rPr>
              <a:t>现有的工作要么集中在结构信息，要么集中在语义信息，忽视了整合这两种信息的潜在好处</a:t>
            </a:r>
            <a:endParaRPr lang="en-US" altLang="zh-C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这些方法忽略了在处理不同类型的事件时，不同类型的信息有其自身的优势。对于历史事件，捕获重复模式，而对于非历史事件，探索进化模式。</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结构信息的缺乏导致对实体交互模式的认识不足，而语义信息的缺乏则阻碍了对实体行为的理解。如图</a:t>
            </a:r>
            <a:r>
              <a:rPr lang="en-US" altLang="zh-CN" sz="1200" b="0" i="0" kern="1200" dirty="0">
                <a:solidFill>
                  <a:schemeClr val="tx1"/>
                </a:solidFill>
                <a:effectLst/>
                <a:latin typeface="+mn-lt"/>
                <a:ea typeface="+mn-ea"/>
                <a:cs typeface="+mn-cs"/>
              </a:rPr>
              <a:t>1(b)</a:t>
            </a:r>
            <a:r>
              <a:rPr lang="zh-CN" altLang="en-US" sz="1200" b="0" i="0" kern="1200" dirty="0">
                <a:solidFill>
                  <a:schemeClr val="tx1"/>
                </a:solidFill>
                <a:effectLst/>
                <a:latin typeface="+mn-lt"/>
                <a:ea typeface="+mn-ea"/>
                <a:cs typeface="+mn-cs"/>
              </a:rPr>
              <a:t>所示，法国反复出现的“控诉”或“需求”行动可以为预测未来的“需求”行动提供信息。从“控诉”到“要求”有一个逻辑进程，但基于图形的方法只是将它们视为两个不同的关系，失去了这种推理证据</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结构信息和语义信息在应用于不同类型事件时的互补优势</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历史事件通常涉及复杂的背景，大型语言模型可以更好地捕捉这些背景</a:t>
            </a:r>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三层架构：</a:t>
            </a:r>
            <a:r>
              <a:rPr lang="zh-CN" altLang="en-US" b="1" dirty="0"/>
              <a:t>特征编码器 → 事件感知专家（多专家）→ 预测专家</a:t>
            </a:r>
            <a:r>
              <a:rPr lang="zh-CN" altLang="en-US" dirty="0"/>
              <a:t>。底层并行抽取</a:t>
            </a:r>
            <a:r>
              <a:rPr lang="zh-CN" altLang="en-US" b="1" dirty="0"/>
              <a:t>结构</a:t>
            </a:r>
            <a:r>
              <a:rPr lang="zh-CN" altLang="en-US" dirty="0"/>
              <a:t>与</a:t>
            </a:r>
            <a:r>
              <a:rPr lang="zh-CN" altLang="en-US" b="1" dirty="0"/>
              <a:t>语义</a:t>
            </a:r>
            <a:r>
              <a:rPr lang="zh-CN" altLang="en-US" dirty="0"/>
              <a:t>两种视角的查询表示，中层用“历史</a:t>
            </a:r>
            <a:r>
              <a:rPr lang="en-US" altLang="zh-CN" dirty="0"/>
              <a:t>/</a:t>
            </a:r>
            <a:r>
              <a:rPr lang="zh-CN" altLang="en-US" dirty="0"/>
              <a:t>非历史”两类专家模块带门控完成</a:t>
            </a:r>
            <a:r>
              <a:rPr lang="zh-CN" altLang="en-US" b="1" dirty="0"/>
              <a:t>自适应融合</a:t>
            </a:r>
            <a:r>
              <a:rPr lang="zh-CN" altLang="en-US" dirty="0"/>
              <a:t>，顶层再用一个预测专家对所有专家输出</a:t>
            </a:r>
            <a:r>
              <a:rPr lang="zh-CN" altLang="en-US" b="1" dirty="0"/>
              <a:t>二次加权</a:t>
            </a:r>
            <a:r>
              <a:rPr lang="zh-CN" altLang="en-US" dirty="0"/>
              <a:t>，产出最终查询表示并打分候选实体</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基于</a:t>
            </a:r>
            <a:r>
              <a:rPr lang="en-US" altLang="zh-CN" sz="1200" b="0" i="0" kern="1200" dirty="0" err="1">
                <a:solidFill>
                  <a:schemeClr val="tx1"/>
                </a:solidFill>
                <a:effectLst/>
                <a:latin typeface="+mn-lt"/>
                <a:ea typeface="+mn-ea"/>
                <a:cs typeface="+mn-cs"/>
              </a:rPr>
              <a:t>gcn</a:t>
            </a:r>
            <a:r>
              <a:rPr lang="zh-CN" altLang="en-US" sz="1200" b="0" i="0" kern="1200" dirty="0">
                <a:solidFill>
                  <a:schemeClr val="tx1"/>
                </a:solidFill>
                <a:effectLst/>
                <a:latin typeface="+mn-lt"/>
                <a:ea typeface="+mn-ea"/>
                <a:cs typeface="+mn-cs"/>
              </a:rPr>
              <a:t>的结构编码器，以子图作为输入</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一个基于</a:t>
            </a:r>
            <a:r>
              <a:rPr lang="en-US" altLang="zh-CN" sz="1200" b="0" i="0" kern="1200" dirty="0" err="1">
                <a:solidFill>
                  <a:schemeClr val="tx1"/>
                </a:solidFill>
                <a:effectLst/>
                <a:latin typeface="+mn-lt"/>
                <a:ea typeface="+mn-ea"/>
                <a:cs typeface="+mn-cs"/>
              </a:rPr>
              <a:t>llm</a:t>
            </a:r>
            <a:r>
              <a:rPr lang="zh-CN" altLang="en-US" sz="1200" b="0" i="0" kern="1200" dirty="0">
                <a:solidFill>
                  <a:schemeClr val="tx1"/>
                </a:solidFill>
                <a:effectLst/>
                <a:latin typeface="+mn-lt"/>
                <a:ea typeface="+mn-ea"/>
                <a:cs typeface="+mn-cs"/>
              </a:rPr>
              <a:t>的语义编码器，以实体</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关系名称作为输入。</a:t>
            </a:r>
            <a:endParaRPr lang="en-US" altLang="zh-CN" sz="1200" b="0" i="0" kern="1200" dirty="0">
              <a:solidFill>
                <a:schemeClr val="tx1"/>
              </a:solidFill>
              <a:effectLst/>
              <a:latin typeface="+mn-lt"/>
              <a:ea typeface="+mn-ea"/>
              <a:cs typeface="+mn-cs"/>
            </a:endParaRPr>
          </a:p>
          <a:p>
            <a:r>
              <a:rPr lang="zh-CN" altLang="en-US" dirty="0"/>
              <a:t>设 </a:t>
            </a:r>
            <a:r>
              <a:rPr lang="en-US" altLang="zh-CN" dirty="0"/>
              <a:t>M</a:t>
            </a:r>
            <a:r>
              <a:rPr lang="zh-CN" altLang="en-US" dirty="0"/>
              <a:t>个</a:t>
            </a:r>
            <a:r>
              <a:rPr lang="zh-CN" altLang="en-US" b="1" dirty="0"/>
              <a:t>历史专家</a:t>
            </a:r>
            <a:r>
              <a:rPr lang="zh-CN" altLang="en-US" dirty="0"/>
              <a:t>与 </a:t>
            </a:r>
            <a:r>
              <a:rPr lang="en-US" altLang="zh-CN" dirty="0"/>
              <a:t>N</a:t>
            </a:r>
            <a:r>
              <a:rPr lang="zh-CN" altLang="en-US" dirty="0"/>
              <a:t>个</a:t>
            </a:r>
            <a:r>
              <a:rPr lang="zh-CN" altLang="en-US" b="1" dirty="0"/>
              <a:t>非历史专家</a:t>
            </a:r>
            <a:r>
              <a:rPr lang="zh-CN" altLang="en-US" dirty="0"/>
              <a:t>。每个专家有一个</a:t>
            </a:r>
            <a:r>
              <a:rPr lang="zh-CN" altLang="en-US" b="1" dirty="0"/>
              <a:t>查询驱动的门控</a:t>
            </a:r>
            <a:r>
              <a:rPr lang="zh-CN" altLang="en-US" dirty="0"/>
              <a:t>，</a:t>
            </a:r>
            <a:r>
              <a:rPr lang="zh-CN" altLang="en-US" b="1" dirty="0"/>
              <a:t>以 </a:t>
            </a:r>
            <a:r>
              <a:rPr lang="en-US" altLang="zh-CN" b="1" dirty="0" err="1"/>
              <a:t>qg</a:t>
            </a:r>
            <a:r>
              <a:rPr lang="en-US" altLang="zh-CN" b="1" dirty="0"/>
              <a:t>​ </a:t>
            </a:r>
            <a:r>
              <a:rPr lang="zh-CN" altLang="en-US" b="1" dirty="0"/>
              <a:t>为输入</a:t>
            </a:r>
            <a:r>
              <a:rPr lang="zh-CN" altLang="en-US" dirty="0"/>
              <a:t>产生权重 </a:t>
            </a:r>
            <a:r>
              <a:rPr lang="en-US" altLang="zh-CN" dirty="0"/>
              <a:t>α</a:t>
            </a:r>
            <a:r>
              <a:rPr lang="en-US" altLang="zh-CN" dirty="0" err="1"/>
              <a:t>i</a:t>
            </a:r>
            <a:r>
              <a:rPr lang="zh-CN" altLang="en-US" dirty="0"/>
              <a:t>，再在结构与语义两路之间做按权融合</a:t>
            </a:r>
            <a:endParaRPr lang="en-US" altLang="zh-CN" dirty="0"/>
          </a:p>
          <a:p>
            <a:r>
              <a:rPr lang="zh-CN" altLang="en-US" sz="1200" b="0" i="0" kern="1200" dirty="0">
                <a:solidFill>
                  <a:schemeClr val="tx1"/>
                </a:solidFill>
                <a:effectLst/>
                <a:latin typeface="+mn-lt"/>
                <a:ea typeface="+mn-ea"/>
                <a:cs typeface="+mn-cs"/>
              </a:rPr>
              <a:t>历史专家（</a:t>
            </a:r>
            <a:r>
              <a:rPr lang="en-US" altLang="zh-CN" sz="1200" b="0" i="1" kern="1200" dirty="0" err="1">
                <a:solidFill>
                  <a:schemeClr val="tx1"/>
                </a:solidFill>
                <a:effectLst/>
                <a:latin typeface="+mn-lt"/>
                <a:ea typeface="+mn-ea"/>
                <a:cs typeface="+mn-cs"/>
              </a:rPr>
              <a:t>i</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a:t>
            </a:r>
            <a:r>
              <a:rPr lang="en-US" altLang="zh-CN" sz="1200" b="0" i="1" kern="1200" dirty="0">
                <a:solidFill>
                  <a:schemeClr val="tx1"/>
                </a:solidFill>
                <a:effectLst/>
                <a:latin typeface="+mn-lt"/>
                <a:ea typeface="+mn-ea"/>
                <a:cs typeface="+mn-cs"/>
              </a:rPr>
              <a:t>α</a:t>
            </a:r>
            <a:r>
              <a:rPr lang="en-US" altLang="zh-CN" sz="1200" b="0" i="1" kern="1200" dirty="0" err="1">
                <a:solidFill>
                  <a:schemeClr val="tx1"/>
                </a:solidFill>
                <a:effectLst/>
                <a:latin typeface="+mn-lt"/>
                <a:ea typeface="+mn-ea"/>
                <a:cs typeface="+mn-cs"/>
              </a:rPr>
              <a:t>i</a:t>
            </a:r>
            <a:r>
              <a:rPr lang="zh-CN" altLang="en-US" sz="1200" b="0" i="0" kern="1200" dirty="0">
                <a:solidFill>
                  <a:schemeClr val="tx1"/>
                </a:solidFill>
                <a:effectLst/>
                <a:latin typeface="+mn-lt"/>
                <a:ea typeface="+mn-ea"/>
                <a:cs typeface="+mn-cs"/>
              </a:rPr>
              <a:t>​较小（依赖语义信息更多），因历史事件需捕捉 “重复语义模式”（如 </a:t>
            </a:r>
            <a:r>
              <a:rPr lang="en-US" altLang="zh-CN" sz="1200" b="0" i="0" kern="1200" dirty="0" err="1">
                <a:solidFill>
                  <a:schemeClr val="tx1"/>
                </a:solidFill>
                <a:effectLst/>
                <a:latin typeface="+mn-lt"/>
                <a:ea typeface="+mn-ea"/>
                <a:cs typeface="+mn-cs"/>
              </a:rPr>
              <a:t>Accuse→Demand</a:t>
            </a:r>
            <a:r>
              <a:rPr lang="zh-CN" altLang="en-US" sz="1200" b="0" i="0" kern="1200" dirty="0">
                <a:solidFill>
                  <a:schemeClr val="tx1"/>
                </a:solidFill>
                <a:effectLst/>
                <a:latin typeface="+mn-lt"/>
                <a:ea typeface="+mn-ea"/>
                <a:cs typeface="+mn-cs"/>
              </a:rPr>
              <a:t>）；</a:t>
            </a:r>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非历史专家（</a:t>
            </a:r>
            <a:r>
              <a:rPr lang="en-US" altLang="zh-CN" sz="1200" b="0" i="1" kern="1200" dirty="0" err="1">
                <a:solidFill>
                  <a:schemeClr val="tx1"/>
                </a:solidFill>
                <a:effectLst/>
                <a:latin typeface="+mn-lt"/>
                <a:ea typeface="+mn-ea"/>
                <a:cs typeface="+mn-cs"/>
              </a:rPr>
              <a:t>i</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a:t>
            </a:r>
            <a:r>
              <a:rPr lang="en-US" altLang="zh-CN" sz="1200" b="0" i="1" kern="1200" dirty="0">
                <a:solidFill>
                  <a:schemeClr val="tx1"/>
                </a:solidFill>
                <a:effectLst/>
                <a:latin typeface="+mn-lt"/>
                <a:ea typeface="+mn-ea"/>
                <a:cs typeface="+mn-cs"/>
              </a:rPr>
              <a:t>α</a:t>
            </a:r>
            <a:r>
              <a:rPr lang="en-US" altLang="zh-CN" sz="1200" b="0" i="1" kern="1200" dirty="0" err="1">
                <a:solidFill>
                  <a:schemeClr val="tx1"/>
                </a:solidFill>
                <a:effectLst/>
                <a:latin typeface="+mn-lt"/>
                <a:ea typeface="+mn-ea"/>
                <a:cs typeface="+mn-cs"/>
              </a:rPr>
              <a:t>i</a:t>
            </a:r>
            <a:r>
              <a:rPr lang="zh-CN" altLang="en-US" sz="1200" b="0" i="0" kern="1200" dirty="0">
                <a:solidFill>
                  <a:schemeClr val="tx1"/>
                </a:solidFill>
                <a:effectLst/>
                <a:latin typeface="+mn-lt"/>
                <a:ea typeface="+mn-ea"/>
                <a:cs typeface="+mn-cs"/>
              </a:rPr>
              <a:t>​较大（依赖结构信息更多），因非历史事件需捕捉 “结构演化模式”（如 </a:t>
            </a:r>
            <a:r>
              <a:rPr lang="en-US" altLang="zh-CN" sz="1200" b="0" i="0" kern="1200" dirty="0">
                <a:solidFill>
                  <a:schemeClr val="tx1"/>
                </a:solidFill>
                <a:effectLst/>
                <a:latin typeface="+mn-lt"/>
                <a:ea typeface="+mn-ea"/>
                <a:cs typeface="+mn-cs"/>
              </a:rPr>
              <a:t>France </a:t>
            </a:r>
            <a:r>
              <a:rPr lang="zh-CN" altLang="en-US" sz="1200" b="0" i="0" kern="1200" dirty="0">
                <a:solidFill>
                  <a:schemeClr val="tx1"/>
                </a:solidFill>
                <a:effectLst/>
                <a:latin typeface="+mn-lt"/>
                <a:ea typeface="+mn-ea"/>
                <a:cs typeface="+mn-cs"/>
              </a:rPr>
              <a:t>与新实体的潜在连接）。</a:t>
            </a:r>
            <a:endParaRPr lang="zh-CN" altLang="en-US"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5.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5.xml"/><Relationship Id="rId7" Type="http://schemas.openxmlformats.org/officeDocument/2006/relationships/image" Target="../media/image20.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4.xml"/><Relationship Id="rId15" Type="http://schemas.openxmlformats.org/officeDocument/2006/relationships/slideLayout" Target="../slideLayouts/slideLayout4.xml"/><Relationship Id="rId14" Type="http://schemas.openxmlformats.org/officeDocument/2006/relationships/image" Target="../media/image30.png"/><Relationship Id="rId13" Type="http://schemas.openxmlformats.org/officeDocument/2006/relationships/image" Target="../media/image29.png"/><Relationship Id="rId12" Type="http://schemas.openxmlformats.org/officeDocument/2006/relationships/image" Target="../media/image28.png"/><Relationship Id="rId11" Type="http://schemas.openxmlformats.org/officeDocument/2006/relationships/image" Target="../media/image27.png"/><Relationship Id="rId10" Type="http://schemas.openxmlformats.org/officeDocument/2006/relationships/image" Target="../media/image26.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34.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22" name="object 22"/>
          <p:cNvGrpSpPr/>
          <p:nvPr/>
        </p:nvGrpSpPr>
        <p:grpSpPr>
          <a:xfrm>
            <a:off x="-89" y="1120647"/>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8455918" y="5735756"/>
            <a:ext cx="3535016"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err="1">
                <a:solidFill>
                  <a:srgbClr val="1F4E79"/>
                </a:solidFill>
                <a:latin typeface="Times New Roman" panose="02020603050405020304"/>
                <a:cs typeface="Times New Roman" panose="02020603050405020304"/>
              </a:rPr>
              <a:t>Yuming</a:t>
            </a:r>
            <a:r>
              <a:rPr lang="en-US" sz="2400" b="1" dirty="0">
                <a:solidFill>
                  <a:srgbClr val="1F4E79"/>
                </a:solidFill>
                <a:latin typeface="Times New Roman" panose="02020603050405020304"/>
                <a:cs typeface="Times New Roman" panose="02020603050405020304"/>
              </a:rPr>
              <a:t> Yang</a:t>
            </a:r>
            <a:endParaRPr lang="en-US" sz="2400" b="1" spc="-35" dirty="0">
              <a:solidFill>
                <a:srgbClr val="1F4E79"/>
              </a:solidFill>
              <a:latin typeface="Times New Roman" panose="02020603050405020304"/>
              <a:cs typeface="Times New Roman" panose="02020603050405020304"/>
            </a:endParaRPr>
          </a:p>
        </p:txBody>
      </p:sp>
      <p:sp>
        <p:nvSpPr>
          <p:cNvPr id="38" name="object 38"/>
          <p:cNvSpPr txBox="1"/>
          <p:nvPr/>
        </p:nvSpPr>
        <p:spPr>
          <a:xfrm>
            <a:off x="-149860" y="1448435"/>
            <a:ext cx="11906250" cy="1161415"/>
          </a:xfrm>
          <a:prstGeom prst="rect">
            <a:avLst/>
          </a:prstGeom>
          <a:effectLst>
            <a:outerShdw blurRad="50800" dist="38100" dir="5400000" algn="t" rotWithShape="0">
              <a:prstClr val="black">
                <a:alpha val="40000"/>
              </a:prstClr>
            </a:outerShdw>
          </a:effectLst>
        </p:spPr>
        <p:txBody>
          <a:bodyPr vert="horz" wrap="square" lIns="0" tIns="12065" rIns="0" bIns="0" rtlCol="0">
            <a:noAutofit/>
          </a:bodyPr>
          <a:lstStyle/>
          <a:p>
            <a:pPr marL="1746885" marR="5080" lvl="1" indent="-1277620" algn="ctr" fontAlgn="auto" latinLnBrk="1">
              <a:lnSpc>
                <a:spcPct val="100000"/>
              </a:lnSpc>
              <a:spcBef>
                <a:spcPts val="0"/>
              </a:spcBef>
            </a:pPr>
            <a:r>
              <a:rPr lang="en-US" altLang="zh-CN" sz="2800" b="1" dirty="0">
                <a:solidFill>
                  <a:srgbClr val="1F4E79"/>
                </a:solidFill>
                <a:latin typeface="Times New Roman" panose="02020603050405020304"/>
                <a:cs typeface="Times New Roman" panose="02020603050405020304"/>
              </a:rPr>
              <a:t>TAdaRAG: Task Adaptive Retrieval-Augmented Generation via </a:t>
            </a:r>
            <a:endParaRPr lang="en-US" altLang="zh-CN" sz="2800" b="1" dirty="0">
              <a:solidFill>
                <a:srgbClr val="1F4E79"/>
              </a:solidFill>
              <a:latin typeface="Times New Roman" panose="02020603050405020304"/>
              <a:cs typeface="Times New Roman" panose="02020603050405020304"/>
            </a:endParaRPr>
          </a:p>
          <a:p>
            <a:pPr marL="1746885" marR="5080" lvl="1" indent="-1277620" algn="ctr" fontAlgn="auto" latinLnBrk="1">
              <a:lnSpc>
                <a:spcPct val="100000"/>
              </a:lnSpc>
              <a:spcBef>
                <a:spcPts val="0"/>
              </a:spcBef>
            </a:pPr>
            <a:r>
              <a:rPr lang="en-US" altLang="zh-CN" sz="2800" b="1" dirty="0">
                <a:solidFill>
                  <a:srgbClr val="1F4E79"/>
                </a:solidFill>
                <a:latin typeface="Times New Roman" panose="02020603050405020304"/>
                <a:cs typeface="Times New Roman" panose="02020603050405020304"/>
              </a:rPr>
              <a:t>On-the-Fly Knowledge Graph Construction</a:t>
            </a:r>
            <a:endParaRPr lang="en-US" altLang="zh-CN" sz="2800" b="1" dirty="0">
              <a:solidFill>
                <a:srgbClr val="1F4E79"/>
              </a:solidFill>
              <a:latin typeface="Times New Roman" panose="02020603050405020304"/>
              <a:cs typeface="Times New Roman" panose="02020603050405020304"/>
            </a:endParaRPr>
          </a:p>
        </p:txBody>
      </p:sp>
      <p:sp>
        <p:nvSpPr>
          <p:cNvPr id="39" name="object 39"/>
          <p:cNvSpPr txBox="1"/>
          <p:nvPr/>
        </p:nvSpPr>
        <p:spPr>
          <a:xfrm>
            <a:off x="9067800" y="5410200"/>
            <a:ext cx="2481580"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150" dirty="0">
                <a:solidFill>
                  <a:srgbClr val="1F4E79"/>
                </a:solidFill>
                <a:latin typeface="Noto Sans Mono CJK HK"/>
                <a:cs typeface="Noto Sans Mono CJK HK"/>
              </a:rPr>
              <a:t>AAAI 2025</a:t>
            </a:r>
            <a:endParaRPr sz="1600" dirty="0">
              <a:latin typeface="Noto Sans Mono CJK HK"/>
              <a:cs typeface="Noto Sans Mono CJK HK"/>
            </a:endParaRPr>
          </a:p>
        </p:txBody>
      </p:sp>
      <p:sp>
        <p:nvSpPr>
          <p:cNvPr id="40" name="object 40"/>
          <p:cNvSpPr txBox="1"/>
          <p:nvPr/>
        </p:nvSpPr>
        <p:spPr>
          <a:xfrm>
            <a:off x="2703576" y="5333812"/>
            <a:ext cx="6096356" cy="412681"/>
          </a:xfrm>
          <a:prstGeom prst="rect">
            <a:avLst/>
          </a:prstGeom>
        </p:spPr>
        <p:txBody>
          <a:bodyPr vert="horz" wrap="square" lIns="0" tIns="12065" rIns="0" bIns="0" rtlCol="0">
            <a:noAutofit/>
          </a:bodyPr>
          <a:lstStyle/>
          <a:p>
            <a:pPr marR="28575" algn="ctr">
              <a:lnSpc>
                <a:spcPct val="100000"/>
              </a:lnSpc>
              <a:spcBef>
                <a:spcPts val="95"/>
              </a:spcBef>
            </a:pPr>
            <a:r>
              <a:rPr sz="1600" b="1" spc="10" dirty="0">
                <a:solidFill>
                  <a:srgbClr val="A6A6A6"/>
                </a:solidFill>
                <a:latin typeface="Noto Sans Mono CJK HK"/>
                <a:cs typeface="Noto Sans Mono CJK HK"/>
              </a:rPr>
              <a:t>202</a:t>
            </a:r>
            <a:r>
              <a:rPr lang="en-US" altLang="zh-CN" sz="1600" b="1" spc="10" dirty="0">
                <a:solidFill>
                  <a:srgbClr val="A6A6A6"/>
                </a:solidFill>
                <a:latin typeface="Noto Sans Mono CJK HK"/>
                <a:cs typeface="Noto Sans Mono CJK HK"/>
              </a:rPr>
              <a:t>5</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1</a:t>
            </a:r>
            <a:r>
              <a:rPr lang="en-US" sz="1600" b="1" spc="10" dirty="0">
                <a:solidFill>
                  <a:srgbClr val="A6A6A6"/>
                </a:solidFill>
                <a:latin typeface="Noto Sans Mono CJK HK"/>
                <a:cs typeface="Noto Sans Mono CJK HK"/>
              </a:rPr>
              <a:t>.25</a:t>
            </a:r>
            <a:r>
              <a:rPr sz="1600" b="1" spc="140" dirty="0">
                <a:solidFill>
                  <a:srgbClr val="A6A6A6"/>
                </a:solidFill>
                <a:latin typeface="Arial" panose="020B0604020202020204"/>
                <a:cs typeface="Arial" panose="020B0604020202020204"/>
              </a:rPr>
              <a:t>•</a:t>
            </a:r>
            <a:r>
              <a:rPr sz="1600" b="1" spc="10" dirty="0">
                <a:solidFill>
                  <a:srgbClr val="A6A6A6"/>
                </a:solidFill>
                <a:latin typeface="Noto Sans Mono CJK HK"/>
                <a:cs typeface="Noto Sans Mono CJK HK"/>
              </a:rPr>
              <a:t>ChongQing</a:t>
            </a:r>
            <a:endParaRPr sz="1600" b="1" spc="10" dirty="0">
              <a:solidFill>
                <a:srgbClr val="A6A6A6"/>
              </a:solidFill>
              <a:latin typeface="Noto Sans Mono CJK HK"/>
              <a:cs typeface="Noto Sans Mono CJK HK"/>
            </a:endParaRPr>
          </a:p>
          <a:p>
            <a:pPr marR="28575" algn="ctr">
              <a:lnSpc>
                <a:spcPct val="100000"/>
              </a:lnSpc>
              <a:spcBef>
                <a:spcPts val="95"/>
              </a:spcBef>
            </a:pPr>
            <a:r>
              <a:rPr lang="en-US" altLang="zh-CN" sz="1600" dirty="0">
                <a:latin typeface="Noto Sans Mono CJK HK"/>
                <a:cs typeface="Noto Sans Mono CJK HK"/>
              </a:rPr>
              <a:t>C</a:t>
            </a:r>
            <a:r>
              <a:rPr lang="en-US" altLang="zh-CN" sz="1600" dirty="0">
                <a:latin typeface="Noto Sans Mono CJK HK"/>
                <a:cs typeface="Noto Sans Mono CJK HK"/>
              </a:rPr>
              <a:t>ode:https://github.com/IAAR-Shanghai/TAdaRAG</a:t>
            </a:r>
            <a:endParaRPr lang="en-US" altLang="zh-CN" sz="1600" dirty="0">
              <a:latin typeface="Noto Sans Mono CJK HK"/>
              <a:cs typeface="Noto Sans Mono CJK HK"/>
            </a:endParaRPr>
          </a:p>
        </p:txBody>
      </p:sp>
      <p:pic>
        <p:nvPicPr>
          <p:cNvPr id="25" name="图片 24"/>
          <p:cNvPicPr>
            <a:picLocks noChangeAspect="1"/>
          </p:cNvPicPr>
          <p:nvPr/>
        </p:nvPicPr>
        <p:blipFill>
          <a:blip r:embed="rId15"/>
          <a:stretch>
            <a:fillRect/>
          </a:stretch>
        </p:blipFill>
        <p:spPr>
          <a:xfrm>
            <a:off x="1817370" y="2631440"/>
            <a:ext cx="8557260" cy="1943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857230" y="46355"/>
            <a:ext cx="1162050"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71111" y="644524"/>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08677" y="838327"/>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dirty="0">
              <a:latin typeface="Times New Roman" panose="02020603050405020304"/>
              <a:cs typeface="Times New Roman" panose="02020603050405020304"/>
            </a:endParaRPr>
          </a:p>
        </p:txBody>
      </p:sp>
      <p:sp>
        <p:nvSpPr>
          <p:cNvPr id="18" name="文本框 17"/>
          <p:cNvSpPr txBox="1"/>
          <p:nvPr/>
        </p:nvSpPr>
        <p:spPr>
          <a:xfrm>
            <a:off x="533400" y="1677035"/>
            <a:ext cx="11013440" cy="1667510"/>
          </a:xfrm>
          <a:prstGeom prst="rect">
            <a:avLst/>
          </a:prstGeom>
          <a:noFill/>
        </p:spPr>
        <p:txBody>
          <a:bodyPr wrap="square" rtlCol="0" anchor="t">
            <a:noAutofit/>
          </a:bodyPr>
          <a:p>
            <a:r>
              <a:rPr lang="en-US" altLang="zh-CN" sz="2000"/>
              <a:t>1) Retrieval-Augmented Generation (RAG) improves large language models by retrieving external knowledge, often truncated into smaller chunks due to the input context window, which leads to information loss, resulting in response hallucinations and broken reasoning chains.</a:t>
            </a:r>
            <a:endParaRPr lang="en-US" altLang="zh-CN" sz="2000"/>
          </a:p>
          <a:p>
            <a:r>
              <a:rPr lang="en-US" altLang="zh-CN" sz="2000"/>
              <a:t>2) Traditional RAG retrieves unstructured knowledge, introducing irrelevant details that hinder accurate reasoning.</a:t>
            </a:r>
            <a:endParaRPr lang="en-US" altLang="zh-CN" sz="2000"/>
          </a:p>
        </p:txBody>
      </p:sp>
      <p:pic>
        <p:nvPicPr>
          <p:cNvPr id="17" name="图片 16"/>
          <p:cNvPicPr>
            <a:picLocks noChangeAspect="1"/>
          </p:cNvPicPr>
          <p:nvPr/>
        </p:nvPicPr>
        <p:blipFill>
          <a:blip r:embed="rId7"/>
          <a:stretch>
            <a:fillRect/>
          </a:stretch>
        </p:blipFill>
        <p:spPr>
          <a:xfrm>
            <a:off x="1874520" y="2896235"/>
            <a:ext cx="8117840" cy="38423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0857230" y="46355"/>
            <a:ext cx="1162050"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70476" y="447674"/>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76927" y="62687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dirty="0">
              <a:latin typeface="Times New Roman" panose="02020603050405020304"/>
              <a:cs typeface="Times New Roman" panose="02020603050405020304"/>
            </a:endParaRPr>
          </a:p>
        </p:txBody>
      </p:sp>
      <p:pic>
        <p:nvPicPr>
          <p:cNvPr id="18" name="图片 17"/>
          <p:cNvPicPr>
            <a:picLocks noChangeAspect="1"/>
          </p:cNvPicPr>
          <p:nvPr/>
        </p:nvPicPr>
        <p:blipFill>
          <a:blip r:embed="rId7"/>
          <a:srcRect l="3984" t="4222" r="2005" b="56"/>
          <a:stretch>
            <a:fillRect/>
          </a:stretch>
        </p:blipFill>
        <p:spPr>
          <a:xfrm>
            <a:off x="1752600" y="1308100"/>
            <a:ext cx="9084310" cy="55270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47945" y="304927"/>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90592" y="50388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dirty="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914400" y="1770380"/>
            <a:ext cx="4684395" cy="382270"/>
          </a:xfrm>
          <a:prstGeom prst="rect">
            <a:avLst/>
          </a:prstGeom>
        </p:spPr>
      </p:pic>
      <p:pic>
        <p:nvPicPr>
          <p:cNvPr id="19" name="图片 18"/>
          <p:cNvPicPr>
            <a:picLocks noChangeAspect="1"/>
          </p:cNvPicPr>
          <p:nvPr/>
        </p:nvPicPr>
        <p:blipFill>
          <a:blip r:embed="rId8"/>
          <a:stretch>
            <a:fillRect/>
          </a:stretch>
        </p:blipFill>
        <p:spPr>
          <a:xfrm>
            <a:off x="864870" y="2491740"/>
            <a:ext cx="4671060" cy="937260"/>
          </a:xfrm>
          <a:prstGeom prst="rect">
            <a:avLst/>
          </a:prstGeom>
        </p:spPr>
      </p:pic>
      <p:pic>
        <p:nvPicPr>
          <p:cNvPr id="20" name="图片 19"/>
          <p:cNvPicPr>
            <a:picLocks noChangeAspect="1"/>
          </p:cNvPicPr>
          <p:nvPr/>
        </p:nvPicPr>
        <p:blipFill>
          <a:blip r:embed="rId9"/>
          <a:stretch>
            <a:fillRect/>
          </a:stretch>
        </p:blipFill>
        <p:spPr>
          <a:xfrm>
            <a:off x="838200" y="3734435"/>
            <a:ext cx="4434840" cy="457200"/>
          </a:xfrm>
          <a:prstGeom prst="rect">
            <a:avLst/>
          </a:prstGeom>
        </p:spPr>
      </p:pic>
      <p:pic>
        <p:nvPicPr>
          <p:cNvPr id="21" name="图片 20"/>
          <p:cNvPicPr>
            <a:picLocks noChangeAspect="1"/>
          </p:cNvPicPr>
          <p:nvPr/>
        </p:nvPicPr>
        <p:blipFill>
          <a:blip r:embed="rId10"/>
          <a:stretch>
            <a:fillRect/>
          </a:stretch>
        </p:blipFill>
        <p:spPr>
          <a:xfrm>
            <a:off x="762000" y="4572635"/>
            <a:ext cx="3939540" cy="289560"/>
          </a:xfrm>
          <a:prstGeom prst="rect">
            <a:avLst/>
          </a:prstGeom>
        </p:spPr>
      </p:pic>
      <p:pic>
        <p:nvPicPr>
          <p:cNvPr id="22" name="图片 21"/>
          <p:cNvPicPr>
            <a:picLocks noChangeAspect="1"/>
          </p:cNvPicPr>
          <p:nvPr/>
        </p:nvPicPr>
        <p:blipFill>
          <a:blip r:embed="rId11"/>
          <a:stretch>
            <a:fillRect/>
          </a:stretch>
        </p:blipFill>
        <p:spPr>
          <a:xfrm>
            <a:off x="864870" y="5258435"/>
            <a:ext cx="4152900" cy="358140"/>
          </a:xfrm>
          <a:prstGeom prst="rect">
            <a:avLst/>
          </a:prstGeom>
        </p:spPr>
      </p:pic>
      <p:pic>
        <p:nvPicPr>
          <p:cNvPr id="23" name="图片 22"/>
          <p:cNvPicPr>
            <a:picLocks noChangeAspect="1"/>
          </p:cNvPicPr>
          <p:nvPr/>
        </p:nvPicPr>
        <p:blipFill>
          <a:blip r:embed="rId12"/>
          <a:stretch>
            <a:fillRect/>
          </a:stretch>
        </p:blipFill>
        <p:spPr>
          <a:xfrm>
            <a:off x="6553200" y="1776095"/>
            <a:ext cx="3977640" cy="320040"/>
          </a:xfrm>
          <a:prstGeom prst="rect">
            <a:avLst/>
          </a:prstGeom>
        </p:spPr>
      </p:pic>
      <p:pic>
        <p:nvPicPr>
          <p:cNvPr id="24" name="图片 23"/>
          <p:cNvPicPr>
            <a:picLocks noChangeAspect="1"/>
          </p:cNvPicPr>
          <p:nvPr/>
        </p:nvPicPr>
        <p:blipFill>
          <a:blip r:embed="rId13"/>
          <a:stretch>
            <a:fillRect/>
          </a:stretch>
        </p:blipFill>
        <p:spPr>
          <a:xfrm>
            <a:off x="6484620" y="2591435"/>
            <a:ext cx="4046220" cy="312420"/>
          </a:xfrm>
          <a:prstGeom prst="rect">
            <a:avLst/>
          </a:prstGeom>
        </p:spPr>
      </p:pic>
      <p:pic>
        <p:nvPicPr>
          <p:cNvPr id="25" name="图片 24"/>
          <p:cNvPicPr>
            <a:picLocks noChangeAspect="1"/>
          </p:cNvPicPr>
          <p:nvPr/>
        </p:nvPicPr>
        <p:blipFill>
          <a:blip r:embed="rId14"/>
          <a:stretch>
            <a:fillRect/>
          </a:stretch>
        </p:blipFill>
        <p:spPr>
          <a:xfrm>
            <a:off x="6096000" y="3314065"/>
            <a:ext cx="4549140" cy="342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346828" y="50393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648326" y="685672"/>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1295400" y="1297305"/>
            <a:ext cx="9425940" cy="54254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72163" y="45732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76963" y="609346"/>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1447800" y="1372235"/>
            <a:ext cx="8587740" cy="53314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72163" y="45732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76963" y="609346"/>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3048000" y="1981835"/>
            <a:ext cx="5356860" cy="2277110"/>
          </a:xfrm>
          <a:prstGeom prst="rect">
            <a:avLst/>
          </a:prstGeom>
        </p:spPr>
      </p:pic>
      <p:pic>
        <p:nvPicPr>
          <p:cNvPr id="18" name="图片 17"/>
          <p:cNvPicPr>
            <a:picLocks noChangeAspect="1"/>
          </p:cNvPicPr>
          <p:nvPr/>
        </p:nvPicPr>
        <p:blipFill>
          <a:blip r:embed="rId8"/>
          <a:stretch>
            <a:fillRect/>
          </a:stretch>
        </p:blipFill>
        <p:spPr>
          <a:xfrm>
            <a:off x="1235075" y="4801235"/>
            <a:ext cx="9789160" cy="16395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72163" y="45732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76963" y="609346"/>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19" name="图片 18"/>
          <p:cNvPicPr>
            <a:picLocks noChangeAspect="1"/>
          </p:cNvPicPr>
          <p:nvPr/>
        </p:nvPicPr>
        <p:blipFill>
          <a:blip r:embed="rId7"/>
          <a:stretch>
            <a:fillRect/>
          </a:stretch>
        </p:blipFill>
        <p:spPr>
          <a:xfrm>
            <a:off x="838200" y="2286635"/>
            <a:ext cx="4464685" cy="3418840"/>
          </a:xfrm>
          <a:prstGeom prst="rect">
            <a:avLst/>
          </a:prstGeom>
        </p:spPr>
      </p:pic>
      <p:pic>
        <p:nvPicPr>
          <p:cNvPr id="20" name="图片 19"/>
          <p:cNvPicPr>
            <a:picLocks noChangeAspect="1"/>
          </p:cNvPicPr>
          <p:nvPr/>
        </p:nvPicPr>
        <p:blipFill>
          <a:blip r:embed="rId8"/>
          <a:stretch>
            <a:fillRect/>
          </a:stretch>
        </p:blipFill>
        <p:spPr>
          <a:xfrm>
            <a:off x="5638800" y="2439035"/>
            <a:ext cx="4848225" cy="2743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tags/tag1.xml><?xml version="1.0" encoding="utf-8"?>
<p:tagLst xmlns:p="http://schemas.openxmlformats.org/presentationml/2006/main">
  <p:tag name="COMMONDATA" val="eyJoZGlkIjoiMjBkZTM0OGMzMWQ4M2VlY2NjNzYwNTY2N2VlMTRmNzIifQ=="/>
  <p:tag name="resource_record_key" val="{&quot;12&quot;:[199793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2255</Words>
  <Application>WPS 演示</Application>
  <PresentationFormat>宽屏</PresentationFormat>
  <Paragraphs>129</Paragraphs>
  <Slides>9</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Office Theme</vt:lpstr>
      <vt:lpstr>PowerPoint 演示文稿</vt:lpstr>
      <vt:lpstr>PowerPoint 演示文稿</vt:lpstr>
      <vt:lpstr>PowerPoint 演示文稿</vt:lpstr>
      <vt:lpstr>ChongqingUniversity  of Technology</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张卓威</cp:lastModifiedBy>
  <cp:revision>260</cp:revision>
  <dcterms:created xsi:type="dcterms:W3CDTF">2023-09-17T03:47:00Z</dcterms:created>
  <dcterms:modified xsi:type="dcterms:W3CDTF">2026-01-22T12:13:01Z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2023-09-08T00:00:00Z</vt:filetime>
  </property>
  <property fmtid="{D5CDD505-2E9C-101B-9397-08002B2CF9AE}" pid="3" name="Creator">
    <vt:lpwstr>Microsoft? PowerPoint? 2016</vt:lpwstr>
  </property>
  <property fmtid="{D5CDD505-2E9C-101B-9397-08002B2CF9AE}" pid="4" name="LastSaved">
    <vt:filetime>2023-09-29T00:00:00Z</vt:filetime>
  </property>
  <property fmtid="{D5CDD505-2E9C-101B-9397-08002B2CF9AE}" pid="5" name="ICV">
    <vt:lpwstr>8A797415C6A2429F80498935B86E1977_13</vt:lpwstr>
  </property>
  <property fmtid="{D5CDD505-2E9C-101B-9397-08002B2CF9AE}" pid="6" name="KSOProductBuildVer">
    <vt:lpwstr>2052-12.1.0.24657</vt:lpwstr>
  </property>
</Properties>
</file>